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9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6" r:id="rId3"/>
    <p:sldId id="381" r:id="rId4"/>
    <p:sldId id="394" r:id="rId5"/>
    <p:sldId id="378" r:id="rId6"/>
    <p:sldId id="379" r:id="rId7"/>
    <p:sldId id="383" r:id="rId8"/>
    <p:sldId id="380" r:id="rId9"/>
    <p:sldId id="385" r:id="rId10"/>
    <p:sldId id="388" r:id="rId11"/>
    <p:sldId id="389" r:id="rId12"/>
    <p:sldId id="387" r:id="rId13"/>
    <p:sldId id="386" r:id="rId14"/>
    <p:sldId id="396" r:id="rId15"/>
    <p:sldId id="384" r:id="rId16"/>
    <p:sldId id="390" r:id="rId17"/>
    <p:sldId id="393" r:id="rId18"/>
    <p:sldId id="391" r:id="rId19"/>
    <p:sldId id="392" r:id="rId20"/>
    <p:sldId id="397" r:id="rId21"/>
    <p:sldId id="398" r:id="rId22"/>
    <p:sldId id="399" r:id="rId23"/>
    <p:sldId id="374" r:id="rId24"/>
    <p:sldId id="395" r:id="rId25"/>
  </p:sldIdLst>
  <p:sldSz cx="9144000" cy="6858000" type="screen4x3"/>
  <p:notesSz cx="6858000" cy="9144000"/>
  <p:embeddedFontLst>
    <p:embeddedFont>
      <p:font typeface="Alpha Echo" panose="020B0604020202020204" charset="0"/>
      <p:regular r:id="rId28"/>
    </p:embeddedFont>
    <p:embeddedFont>
      <p:font typeface="Anna Roman" panose="020B0604020202020204" charset="0"/>
      <p:regular r:id="rId29"/>
    </p:embeddedFont>
    <p:embeddedFont>
      <p:font typeface="Arial Rounded MT Bold" panose="020F0704030504030204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Franklin Gothic Book" panose="020B0503020102020204" pitchFamily="34" charset="0"/>
      <p:regular r:id="rId37"/>
      <p:italic r:id="rId38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D3"/>
    <a:srgbClr val="666666"/>
    <a:srgbClr val="EFAB00"/>
    <a:srgbClr val="0E8DD6"/>
    <a:srgbClr val="1C64BE"/>
    <a:srgbClr val="28E2A6"/>
    <a:srgbClr val="3AD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653" autoAdjust="0"/>
  </p:normalViewPr>
  <p:slideViewPr>
    <p:cSldViewPr snapToGrid="0">
      <p:cViewPr varScale="1">
        <p:scale>
          <a:sx n="84" d="100"/>
          <a:sy n="84" d="100"/>
        </p:scale>
        <p:origin x="159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809F1-8734-40AF-874E-5BE28DD02207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E3950-5E9A-4A30-9849-D8823B33E92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581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200" b="0" i="0" u="none" strike="noStrike" cap="none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defRPr sz="1200" b="0" i="0" u="none" strike="noStrike" cap="none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200" b="0" i="0" u="none" strike="noStrike" cap="none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defRPr sz="1200" b="0" i="0" u="none" strike="noStrike" cap="none" baseline="0"/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76588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670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710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125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157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78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54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266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850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460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119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97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585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2673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8157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101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157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218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9147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387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377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3983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536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15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Calibri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Calibri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Calibri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3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98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389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2014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92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106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3793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777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470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012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Calibri"/>
              <a:buNone/>
              <a:defRPr sz="2400" b="1"/>
            </a:lvl1pPr>
            <a:lvl2pPr marL="457200" indent="0" rtl="0">
              <a:buFont typeface="Calibri"/>
              <a:buNone/>
              <a:defRPr sz="2000" b="1"/>
            </a:lvl2pPr>
            <a:lvl3pPr marL="914400" indent="0" rtl="0">
              <a:buFont typeface="Calibri"/>
              <a:buNone/>
              <a:defRPr sz="1800" b="1"/>
            </a:lvl3pPr>
            <a:lvl4pPr marL="1371600" indent="0" rtl="0">
              <a:buFont typeface="Calibri"/>
              <a:buNone/>
              <a:defRPr sz="1600" b="1"/>
            </a:lvl4pPr>
            <a:lvl5pPr marL="1828800" indent="0" rtl="0">
              <a:buFont typeface="Calibri"/>
              <a:buNone/>
              <a:defRPr sz="1600" b="1"/>
            </a:lvl5pPr>
            <a:lvl6pPr marL="2286000" indent="0" rtl="0">
              <a:buFont typeface="Calibri"/>
              <a:buNone/>
              <a:defRPr sz="1600" b="1"/>
            </a:lvl6pPr>
            <a:lvl7pPr marL="2743200" indent="0" rtl="0">
              <a:buFont typeface="Calibri"/>
              <a:buNone/>
              <a:defRPr sz="1600" b="1"/>
            </a:lvl7pPr>
            <a:lvl8pPr marL="3200400" indent="0" rtl="0">
              <a:buFont typeface="Calibri"/>
              <a:buNone/>
              <a:defRPr sz="1600" b="1"/>
            </a:lvl8pPr>
            <a:lvl9pPr marL="3657600" indent="0" rtl="0"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 dirty="0"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Calibri"/>
              <a:buNone/>
              <a:defRPr sz="2400" b="1"/>
            </a:lvl1pPr>
            <a:lvl2pPr marL="457200" indent="0" rtl="0">
              <a:buFont typeface="Calibri"/>
              <a:buNone/>
              <a:defRPr sz="2000" b="1"/>
            </a:lvl2pPr>
            <a:lvl3pPr marL="914400" indent="0" rtl="0">
              <a:buFont typeface="Calibri"/>
              <a:buNone/>
              <a:defRPr sz="1800" b="1"/>
            </a:lvl3pPr>
            <a:lvl4pPr marL="1371600" indent="0" rtl="0">
              <a:buFont typeface="Calibri"/>
              <a:buNone/>
              <a:defRPr sz="1600" b="1"/>
            </a:lvl4pPr>
            <a:lvl5pPr marL="1828800" indent="0" rtl="0">
              <a:buFont typeface="Calibri"/>
              <a:buNone/>
              <a:defRPr sz="1600" b="1"/>
            </a:lvl5pPr>
            <a:lvl6pPr marL="2286000" indent="0" rtl="0">
              <a:buFont typeface="Calibri"/>
              <a:buNone/>
              <a:defRPr sz="1600" b="1"/>
            </a:lvl6pPr>
            <a:lvl7pPr marL="2743200" indent="0" rtl="0">
              <a:buFont typeface="Calibri"/>
              <a:buNone/>
              <a:defRPr sz="1600" b="1"/>
            </a:lvl7pPr>
            <a:lvl8pPr marL="3200400" indent="0" rtl="0">
              <a:buFont typeface="Calibri"/>
              <a:buNone/>
              <a:defRPr sz="1600" b="1"/>
            </a:lvl8pPr>
            <a:lvl9pPr marL="3657600" indent="0" rtl="0"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Calibri"/>
              <a:buNone/>
              <a:defRPr sz="1400"/>
            </a:lvl1pPr>
            <a:lvl2pPr marL="457200" indent="0" rtl="0">
              <a:buFont typeface="Calibri"/>
              <a:buNone/>
              <a:defRPr sz="1200"/>
            </a:lvl2pPr>
            <a:lvl3pPr marL="914400" indent="0" rtl="0">
              <a:buFont typeface="Calibri"/>
              <a:buNone/>
              <a:defRPr sz="1000"/>
            </a:lvl3pPr>
            <a:lvl4pPr marL="1371600" indent="0" rtl="0">
              <a:buFont typeface="Calibri"/>
              <a:buNone/>
              <a:defRPr sz="900"/>
            </a:lvl4pPr>
            <a:lvl5pPr marL="1828800" indent="0" rtl="0">
              <a:buFont typeface="Calibri"/>
              <a:buNone/>
              <a:defRPr sz="900"/>
            </a:lvl5pPr>
            <a:lvl6pPr marL="2286000" indent="0" rtl="0">
              <a:buFont typeface="Calibri"/>
              <a:buNone/>
              <a:defRPr sz="900"/>
            </a:lvl6pPr>
            <a:lvl7pPr marL="2743200" indent="0" rtl="0">
              <a:buFont typeface="Calibri"/>
              <a:buNone/>
              <a:defRPr sz="900"/>
            </a:lvl7pPr>
            <a:lvl8pPr marL="3200400" indent="0" rtl="0">
              <a:buFont typeface="Calibri"/>
              <a:buNone/>
              <a:defRPr sz="900"/>
            </a:lvl8pPr>
            <a:lvl9pPr marL="3657600" indent="0" rtl="0"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buClr>
                <a:srgbClr val="888888"/>
              </a:buClr>
              <a:buFont typeface="Calibri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Calibri"/>
              <a:buNone/>
              <a:defRPr sz="1400"/>
            </a:lvl1pPr>
            <a:lvl2pPr marL="457200" indent="0" rtl="0">
              <a:buFont typeface="Calibri"/>
              <a:buNone/>
              <a:defRPr sz="1200"/>
            </a:lvl2pPr>
            <a:lvl3pPr marL="914400" indent="0" rtl="0">
              <a:buFont typeface="Calibri"/>
              <a:buNone/>
              <a:defRPr sz="1000"/>
            </a:lvl3pPr>
            <a:lvl4pPr marL="1371600" indent="0" rtl="0">
              <a:buFont typeface="Calibri"/>
              <a:buNone/>
              <a:defRPr sz="900"/>
            </a:lvl4pPr>
            <a:lvl5pPr marL="1828800" indent="0" rtl="0">
              <a:buFont typeface="Calibri"/>
              <a:buNone/>
              <a:defRPr sz="900"/>
            </a:lvl5pPr>
            <a:lvl6pPr marL="2286000" indent="0" rtl="0">
              <a:buFont typeface="Calibri"/>
              <a:buNone/>
              <a:defRPr sz="900"/>
            </a:lvl6pPr>
            <a:lvl7pPr marL="2743200" indent="0" rtl="0">
              <a:buFont typeface="Calibri"/>
              <a:buNone/>
              <a:defRPr sz="900"/>
            </a:lvl7pPr>
            <a:lvl8pPr marL="3200400" indent="0" rtl="0">
              <a:buFont typeface="Calibri"/>
              <a:buNone/>
              <a:defRPr sz="900"/>
            </a:lvl8pPr>
            <a:lvl9pPr marL="3657600" indent="0" rtl="0"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57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 dirty="0"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" y="5908357"/>
            <a:ext cx="1114691" cy="8959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11"/>
          <a:srcRect b="10012"/>
          <a:stretch/>
        </p:blipFill>
        <p:spPr>
          <a:xfrm>
            <a:off x="8086725" y="5907685"/>
            <a:ext cx="1057275" cy="9503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5E387-637F-43E3-9F5D-1812F78C817B}" type="datetimeFigureOut">
              <a:rPr lang="es-ES" smtClean="0"/>
              <a:t>18/05/2022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17B95-9634-4449-AB65-55273FBE63E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12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333291"/>
            <a:ext cx="2592288" cy="2592288"/>
          </a:xfrm>
          <a:prstGeom prst="rect">
            <a:avLst/>
          </a:prstGeom>
        </p:spPr>
      </p:pic>
      <p:sp>
        <p:nvSpPr>
          <p:cNvPr id="88" name="Shape 88"/>
          <p:cNvSpPr txBox="1"/>
          <p:nvPr/>
        </p:nvSpPr>
        <p:spPr>
          <a:xfrm>
            <a:off x="-36512" y="2051516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i="0" u="none" strike="noStrike" cap="none" baseline="0" dirty="0">
                <a:solidFill>
                  <a:srgbClr val="28E2A6"/>
                </a:solidFill>
                <a:latin typeface="Alpha Echo" panose="02000000000000000000" pitchFamily="2" charset="0"/>
                <a:ea typeface="Questrial"/>
                <a:cs typeface="Questrial"/>
                <a:sym typeface="Questrial"/>
              </a:rPr>
              <a:t> </a:t>
            </a:r>
            <a:r>
              <a:rPr lang="es-ES" sz="3200" b="1" i="0" u="none" strike="noStrike" cap="none" baseline="0" dirty="0">
                <a:solidFill>
                  <a:srgbClr val="28E2A6"/>
                </a:solidFill>
                <a:latin typeface="Anna Roman" panose="00000500000000000000" pitchFamily="50" charset="0"/>
                <a:ea typeface="Questrial"/>
                <a:cs typeface="Questrial"/>
                <a:sym typeface="Questrial"/>
              </a:rPr>
              <a:t>i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79389" y="684136"/>
            <a:ext cx="4991100" cy="1447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67" y="2612229"/>
            <a:ext cx="3599695" cy="17221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b="12072"/>
          <a:stretch/>
        </p:blipFill>
        <p:spPr>
          <a:xfrm>
            <a:off x="6616346" y="4638091"/>
            <a:ext cx="2527654" cy="221990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970073" y="4814646"/>
            <a:ext cx="3231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Mascotes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virtuals</a:t>
            </a:r>
            <a:endParaRPr lang="es-ES" sz="3200" b="1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Connectem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micro:bit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(Android)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76275" y="846792"/>
            <a:ext cx="838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ca-ES" sz="1600" dirty="0">
                <a:latin typeface="Franklin Gothic Book" panose="020B0503020102020204" pitchFamily="34" charset="0"/>
              </a:rPr>
              <a:t>Per emparellar el </a:t>
            </a:r>
            <a:r>
              <a:rPr lang="ca-ES" sz="1600" dirty="0" err="1">
                <a:latin typeface="Franklin Gothic Book" panose="020B0503020102020204" pitchFamily="34" charset="0"/>
              </a:rPr>
              <a:t>micro:bit</a:t>
            </a:r>
            <a:r>
              <a:rPr lang="ca-ES" sz="1600" dirty="0">
                <a:latin typeface="Franklin Gothic Book" panose="020B0503020102020204" pitchFamily="34" charset="0"/>
              </a:rPr>
              <a:t> amb la </a:t>
            </a:r>
            <a:r>
              <a:rPr lang="ca-ES" sz="1600" dirty="0" err="1">
                <a:latin typeface="Franklin Gothic Book" panose="020B0503020102020204" pitchFamily="34" charset="0"/>
              </a:rPr>
              <a:t>tablet</a:t>
            </a:r>
            <a:r>
              <a:rPr lang="ca-ES" sz="1600" dirty="0">
                <a:latin typeface="Franklin Gothic Book" panose="020B0503020102020204" pitchFamily="34" charset="0"/>
              </a:rPr>
              <a:t> cal repetir el patró que mostra el </a:t>
            </a:r>
            <a:r>
              <a:rPr lang="ca-ES" sz="1600" dirty="0" err="1">
                <a:latin typeface="Franklin Gothic Book" panose="020B0503020102020204" pitchFamily="34" charset="0"/>
              </a:rPr>
              <a:t>micro:bit</a:t>
            </a: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3"/>
            </a:pP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3"/>
            </a:pP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3"/>
            </a:pPr>
            <a:endParaRPr lang="es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3"/>
            </a:pPr>
            <a:endParaRPr lang="es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3"/>
            </a:pPr>
            <a:endParaRPr lang="es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3"/>
            </a:pPr>
            <a:endParaRPr lang="es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3"/>
            </a:pPr>
            <a:endParaRPr lang="es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3"/>
            </a:pPr>
            <a:endParaRPr lang="es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3"/>
            </a:pPr>
            <a:endParaRPr lang="es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3"/>
            </a:pPr>
            <a:r>
              <a:rPr lang="es-ES" sz="1600" dirty="0">
                <a:latin typeface="Franklin Gothic Book" panose="020B0503020102020204" pitchFamily="34" charset="0"/>
              </a:rPr>
              <a:t>Desde </a:t>
            </a:r>
            <a:r>
              <a:rPr lang="es-ES" sz="1600" dirty="0" err="1">
                <a:latin typeface="Franklin Gothic Book" panose="020B0503020102020204" pitchFamily="34" charset="0"/>
              </a:rPr>
              <a:t>l’app</a:t>
            </a:r>
            <a:r>
              <a:rPr lang="es-ES" sz="1600" dirty="0">
                <a:latin typeface="Franklin Gothic Book" panose="020B0503020102020204" pitchFamily="34" charset="0"/>
              </a:rPr>
              <a:t> </a:t>
            </a:r>
            <a:r>
              <a:rPr lang="es-ES" sz="1600" dirty="0" err="1">
                <a:latin typeface="Franklin Gothic Book" panose="020B0503020102020204" pitchFamily="34" charset="0"/>
              </a:rPr>
              <a:t>podrem</a:t>
            </a:r>
            <a:r>
              <a:rPr lang="es-ES" sz="1600" dirty="0">
                <a:latin typeface="Franklin Gothic Book" panose="020B0503020102020204" pitchFamily="34" charset="0"/>
              </a:rPr>
              <a:t> </a:t>
            </a:r>
            <a:r>
              <a:rPr lang="es-ES" sz="1600" dirty="0" err="1">
                <a:latin typeface="Franklin Gothic Book" panose="020B0503020102020204" pitchFamily="34" charset="0"/>
              </a:rPr>
              <a:t>obrir</a:t>
            </a:r>
            <a:r>
              <a:rPr lang="es-ES" sz="1600" dirty="0">
                <a:latin typeface="Franklin Gothic Book" panose="020B0503020102020204" pitchFamily="34" charset="0"/>
              </a:rPr>
              <a:t> </a:t>
            </a:r>
            <a:r>
              <a:rPr lang="es-ES" sz="1600" dirty="0" err="1">
                <a:latin typeface="Franklin Gothic Book" panose="020B0503020102020204" pitchFamily="34" charset="0"/>
              </a:rPr>
              <a:t>l’editor</a:t>
            </a:r>
            <a:r>
              <a:rPr lang="es-ES" sz="1600" dirty="0">
                <a:latin typeface="Franklin Gothic Book" panose="020B0503020102020204" pitchFamily="34" charset="0"/>
              </a:rPr>
              <a:t> i </a:t>
            </a:r>
            <a:r>
              <a:rPr lang="es-ES" sz="1600" dirty="0" err="1">
                <a:latin typeface="Franklin Gothic Book" panose="020B0503020102020204" pitchFamily="34" charset="0"/>
              </a:rPr>
              <a:t>descarregar</a:t>
            </a:r>
            <a:r>
              <a:rPr lang="es-ES" sz="1600" dirty="0">
                <a:latin typeface="Franklin Gothic Book" panose="020B0503020102020204" pitchFamily="34" charset="0"/>
              </a:rPr>
              <a:t> el </a:t>
            </a:r>
            <a:r>
              <a:rPr lang="es-ES" sz="1600" dirty="0" err="1">
                <a:latin typeface="Franklin Gothic Book" panose="020B0503020102020204" pitchFamily="34" charset="0"/>
              </a:rPr>
              <a:t>codi</a:t>
            </a:r>
            <a:r>
              <a:rPr lang="es-ES" sz="1600" dirty="0">
                <a:latin typeface="Franklin Gothic Book" panose="020B0503020102020204" pitchFamily="34" charset="0"/>
              </a:rPr>
              <a:t> </a:t>
            </a:r>
            <a:r>
              <a:rPr lang="es-ES" sz="1600" dirty="0" err="1">
                <a:latin typeface="Franklin Gothic Book" panose="020B0503020102020204" pitchFamily="34" charset="0"/>
              </a:rPr>
              <a:t>via</a:t>
            </a:r>
            <a:r>
              <a:rPr lang="es-ES" sz="1600" dirty="0">
                <a:latin typeface="Franklin Gothic Book" panose="020B0503020102020204" pitchFamily="34" charset="0"/>
              </a:rPr>
              <a:t> Bluetooth</a:t>
            </a:r>
            <a:endParaRPr lang="ca-ES" sz="1600" dirty="0">
              <a:latin typeface="Franklin Gothic Book" panose="020B05030201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r="10937" b="5740"/>
          <a:stretch/>
        </p:blipFill>
        <p:spPr>
          <a:xfrm>
            <a:off x="2929621" y="1285876"/>
            <a:ext cx="3284759" cy="19554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r="11979" b="6111"/>
          <a:stretch/>
        </p:blipFill>
        <p:spPr>
          <a:xfrm>
            <a:off x="2929621" y="3722330"/>
            <a:ext cx="3284759" cy="19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0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Fem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la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prova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amb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micro:bit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(I)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00" y="1620000"/>
            <a:ext cx="7308800" cy="41112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2672861" y="5376985"/>
            <a:ext cx="1281723" cy="354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1516185" y="5392615"/>
            <a:ext cx="875324" cy="354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676275" y="846792"/>
            <a:ext cx="791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Li donarem un nom al projecte i el descarregarem.</a:t>
            </a:r>
          </a:p>
        </p:txBody>
      </p:sp>
    </p:spTree>
    <p:extLst>
      <p:ext uri="{BB962C8B-B14F-4D97-AF65-F5344CB8AC3E}">
        <p14:creationId xmlns:p14="http://schemas.microsoft.com/office/powerpoint/2010/main" val="307005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Fem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la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prova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amb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micro:bit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(II)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00" y="1620000"/>
            <a:ext cx="7308800" cy="4111200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1180123" y="3498492"/>
            <a:ext cx="1281723" cy="354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676275" y="846792"/>
            <a:ext cx="7915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Acabarem guardant un fitxer amb el nom que li haguem donat en un directori. El nom del fitxer acabar en .</a:t>
            </a:r>
            <a:r>
              <a:rPr lang="ca-ES" sz="1600" dirty="0" err="1">
                <a:latin typeface="Franklin Gothic Book" panose="020B0503020102020204" pitchFamily="34" charset="0"/>
              </a:rPr>
              <a:t>hex</a:t>
            </a:r>
            <a:r>
              <a:rPr lang="ca-ES" sz="1600" dirty="0">
                <a:latin typeface="Franklin Gothic Book" panose="020B05030201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523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Fem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la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prova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amb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micro:bit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(III)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1180123" y="3498492"/>
            <a:ext cx="1281723" cy="354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676275" y="846792"/>
            <a:ext cx="7915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Finalment amb l’explorador d’arxius enviarem el </a:t>
            </a:r>
            <a:r>
              <a:rPr lang="ca-ES" sz="1600" dirty="0" err="1">
                <a:latin typeface="Franklin Gothic Book" panose="020B0503020102020204" pitchFamily="34" charset="0"/>
              </a:rPr>
              <a:t>fixer</a:t>
            </a:r>
            <a:r>
              <a:rPr lang="ca-ES" sz="1600" dirty="0">
                <a:latin typeface="Franklin Gothic Book" panose="020B0503020102020204" pitchFamily="34" charset="0"/>
              </a:rPr>
              <a:t> descarregat al </a:t>
            </a:r>
            <a:r>
              <a:rPr lang="ca-ES" sz="1600" dirty="0" err="1">
                <a:latin typeface="Franklin Gothic Book" panose="020B0503020102020204" pitchFamily="34" charset="0"/>
              </a:rPr>
              <a:t>Micro:bit</a:t>
            </a:r>
            <a:r>
              <a:rPr lang="ca-ES" sz="1600" dirty="0">
                <a:latin typeface="Franklin Gothic Book" panose="020B0503020102020204" pitchFamily="34" charset="0"/>
              </a:rPr>
              <a:t>. En pocs segons s’haurà actualitzat el programa.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0" y="1620000"/>
            <a:ext cx="7308800" cy="3284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lipse 6"/>
          <p:cNvSpPr/>
          <p:nvPr/>
        </p:nvSpPr>
        <p:spPr>
          <a:xfrm>
            <a:off x="5406536" y="2767135"/>
            <a:ext cx="2775439" cy="7313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Fem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bategar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cor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077" y="2367499"/>
            <a:ext cx="2286000" cy="24765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333482" y="2323174"/>
            <a:ext cx="17511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Mostrar </a:t>
            </a:r>
            <a:r>
              <a:rPr lang="es-ES" dirty="0" err="1"/>
              <a:t>cor</a:t>
            </a:r>
            <a:r>
              <a:rPr lang="es-ES" dirty="0"/>
              <a:t> gran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333481" y="3798540"/>
            <a:ext cx="17511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Mostrar </a:t>
            </a:r>
            <a:r>
              <a:rPr lang="es-ES" dirty="0" err="1"/>
              <a:t>cor</a:t>
            </a:r>
            <a:r>
              <a:rPr lang="es-ES" dirty="0"/>
              <a:t> </a:t>
            </a:r>
            <a:r>
              <a:rPr lang="es-ES" dirty="0" err="1"/>
              <a:t>petit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2333480" y="3060857"/>
            <a:ext cx="17511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Esperar 0.5 </a:t>
            </a:r>
            <a:r>
              <a:rPr lang="es-ES" dirty="0" err="1"/>
              <a:t>segons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2333479" y="4536222"/>
            <a:ext cx="17511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Esperar 0.5 </a:t>
            </a:r>
            <a:r>
              <a:rPr lang="es-ES" dirty="0" err="1"/>
              <a:t>segons</a:t>
            </a:r>
            <a:endParaRPr lang="es-ES" dirty="0"/>
          </a:p>
        </p:txBody>
      </p:sp>
      <p:cxnSp>
        <p:nvCxnSpPr>
          <p:cNvPr id="10" name="Conector recto de flecha 9"/>
          <p:cNvCxnSpPr>
            <a:stCxn id="4" idx="2"/>
            <a:endCxn id="8" idx="0"/>
          </p:cNvCxnSpPr>
          <p:nvPr/>
        </p:nvCxnSpPr>
        <p:spPr>
          <a:xfrm flipH="1">
            <a:off x="3209062" y="2630951"/>
            <a:ext cx="2" cy="429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8" idx="2"/>
            <a:endCxn id="7" idx="0"/>
          </p:cNvCxnSpPr>
          <p:nvPr/>
        </p:nvCxnSpPr>
        <p:spPr>
          <a:xfrm>
            <a:off x="3209062" y="3368634"/>
            <a:ext cx="1" cy="429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7" idx="2"/>
            <a:endCxn id="9" idx="0"/>
          </p:cNvCxnSpPr>
          <p:nvPr/>
        </p:nvCxnSpPr>
        <p:spPr>
          <a:xfrm flipH="1">
            <a:off x="3209061" y="4106317"/>
            <a:ext cx="2" cy="429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/>
          <p:nvPr/>
        </p:nvCxnSpPr>
        <p:spPr>
          <a:xfrm rot="16200000" flipV="1">
            <a:off x="1095256" y="2733263"/>
            <a:ext cx="2856845" cy="1364630"/>
          </a:xfrm>
          <a:prstGeom prst="bentConnector3">
            <a:avLst>
              <a:gd name="adj1" fmla="val -13741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angular 27"/>
          <p:cNvCxnSpPr>
            <a:stCxn id="4" idx="0"/>
          </p:cNvCxnSpPr>
          <p:nvPr/>
        </p:nvCxnSpPr>
        <p:spPr>
          <a:xfrm rot="16200000" flipV="1">
            <a:off x="2357205" y="1471315"/>
            <a:ext cx="336018" cy="1367700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381000" y="920977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Si volem que una tasca passi sempre, com el cor que batega, caldrà utilitzar el bloc titulat “para </a:t>
            </a:r>
            <a:r>
              <a:rPr lang="ca-ES" sz="1600" dirty="0" err="1">
                <a:latin typeface="Franklin Gothic Book" panose="020B0503020102020204" pitchFamily="34" charset="0"/>
              </a:rPr>
              <a:t>siempre</a:t>
            </a:r>
            <a:r>
              <a:rPr lang="ca-ES" sz="1600" dirty="0">
                <a:latin typeface="Franklin Gothic Book" panose="020B0503020102020204" pitchFamily="34" charset="0"/>
              </a:rPr>
              <a:t>” i posar dins seu les ordres de la tasca. En aquest cas farem una animació senzilla.</a:t>
            </a:r>
          </a:p>
        </p:txBody>
      </p:sp>
    </p:spTree>
    <p:extLst>
      <p:ext uri="{BB962C8B-B14F-4D97-AF65-F5344CB8AC3E}">
        <p14:creationId xmlns:p14="http://schemas.microsoft.com/office/powerpoint/2010/main" val="25774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Està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content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o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enfadat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?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2" y="1629577"/>
            <a:ext cx="2847975" cy="203835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81000" y="920977"/>
            <a:ext cx="8382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Podem mostrar si la mascota està contenta o enfadada jugant amb una de les entrades del </a:t>
            </a:r>
            <a:r>
              <a:rPr lang="ca-ES" sz="1600" dirty="0" err="1">
                <a:latin typeface="Franklin Gothic Book" panose="020B0503020102020204" pitchFamily="34" charset="0"/>
              </a:rPr>
              <a:t>micro:bit</a:t>
            </a:r>
            <a:r>
              <a:rPr lang="ca-ES" sz="1600" dirty="0">
                <a:latin typeface="Franklin Gothic Book" panose="020B0503020102020204" pitchFamily="34" charset="0"/>
              </a:rPr>
              <a:t>: els botons. Per exemple, si premem el botó A podem mostrar la cara contenta.</a:t>
            </a: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Com faríeu que la mascota mostri una cara enfadada si premem el botó B?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36" y="4214186"/>
            <a:ext cx="26003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8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Més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emocions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possibles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762593" y="729369"/>
            <a:ext cx="1403397" cy="5130659"/>
            <a:chOff x="1762593" y="1152279"/>
            <a:chExt cx="1403397" cy="513065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/>
            <a:srcRect t="5899" b="47948"/>
            <a:stretch/>
          </p:blipFill>
          <p:spPr>
            <a:xfrm>
              <a:off x="1762593" y="1152279"/>
              <a:ext cx="1403397" cy="2914748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3"/>
            <a:srcRect l="36135" t="58458" b="4619"/>
            <a:stretch/>
          </p:blipFill>
          <p:spPr>
            <a:xfrm>
              <a:off x="1782565" y="3970209"/>
              <a:ext cx="888956" cy="2312729"/>
            </a:xfrm>
            <a:prstGeom prst="rect">
              <a:avLst/>
            </a:prstGeom>
          </p:spPr>
        </p:pic>
      </p:grpSp>
      <p:sp>
        <p:nvSpPr>
          <p:cNvPr id="10" name="Rectángulo 9"/>
          <p:cNvSpPr/>
          <p:nvPr/>
        </p:nvSpPr>
        <p:spPr>
          <a:xfrm>
            <a:off x="2659576" y="855149"/>
            <a:ext cx="853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Franklin Gothic Book" panose="020B0503020102020204" pitchFamily="34" charset="0"/>
              </a:rPr>
              <a:t>Content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659576" y="1421277"/>
            <a:ext cx="853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Trist</a:t>
            </a:r>
            <a:endParaRPr lang="es-ES" dirty="0">
              <a:latin typeface="Franklin Gothic Book" panose="020B05030201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51956" y="1987405"/>
            <a:ext cx="8610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Franklin Gothic Book" panose="020B0503020102020204" pitchFamily="34" charset="0"/>
              </a:rPr>
              <a:t>Regular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636716" y="2553533"/>
            <a:ext cx="876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Franklin Gothic Book" panose="020B0503020102020204" pitchFamily="34" charset="0"/>
              </a:rPr>
              <a:t>Broma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2636716" y="3119661"/>
            <a:ext cx="9601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Enfadat</a:t>
            </a:r>
            <a:endParaRPr lang="es-ES" dirty="0">
              <a:latin typeface="Franklin Gothic Book" panose="020B050302010202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2629096" y="3685789"/>
            <a:ext cx="883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Fabulós</a:t>
            </a:r>
            <a:endParaRPr lang="es-ES" dirty="0">
              <a:latin typeface="Franklin Gothic Book" panose="020B05030201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659576" y="4251917"/>
            <a:ext cx="853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Adormit</a:t>
            </a:r>
            <a:endParaRPr lang="es-ES" dirty="0">
              <a:latin typeface="Franklin Gothic Book" panose="020B05030201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2659576" y="4818045"/>
            <a:ext cx="853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Confús</a:t>
            </a:r>
            <a:endParaRPr lang="es-ES" dirty="0">
              <a:latin typeface="Franklin Gothic Book" panose="020B050302010202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2651956" y="5384174"/>
            <a:ext cx="853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Sorprès</a:t>
            </a:r>
            <a:endParaRPr lang="es-ES" dirty="0">
              <a:latin typeface="Franklin Gothic Book" panose="020B0503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540" y="2036788"/>
            <a:ext cx="1728018" cy="2522906"/>
          </a:xfrm>
          <a:prstGeom prst="rect">
            <a:avLst/>
          </a:prstGeom>
        </p:spPr>
      </p:pic>
      <p:sp>
        <p:nvSpPr>
          <p:cNvPr id="21" name="Elipse 20"/>
          <p:cNvSpPr/>
          <p:nvPr/>
        </p:nvSpPr>
        <p:spPr>
          <a:xfrm>
            <a:off x="5429250" y="2295182"/>
            <a:ext cx="1796598" cy="21832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901440" y="920977"/>
            <a:ext cx="4861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Podrem dibuixar les nostres cares utilitzant el bloc “mostrar </a:t>
            </a:r>
            <a:r>
              <a:rPr lang="ca-ES" sz="1600" dirty="0" err="1">
                <a:latin typeface="Franklin Gothic Book" panose="020B0503020102020204" pitchFamily="34" charset="0"/>
              </a:rPr>
              <a:t>LEDs</a:t>
            </a:r>
            <a:r>
              <a:rPr lang="ca-ES" sz="1600" dirty="0">
                <a:latin typeface="Franklin Gothic Book" panose="020B0503020102020204" pitchFamily="34" charset="0"/>
              </a:rPr>
              <a:t>”. Aquí hem dibuixat la cara d’adormit.</a:t>
            </a:r>
          </a:p>
        </p:txBody>
      </p:sp>
    </p:spTree>
    <p:extLst>
      <p:ext uri="{BB962C8B-B14F-4D97-AF65-F5344CB8AC3E}">
        <p14:creationId xmlns:p14="http://schemas.microsoft.com/office/powerpoint/2010/main" val="61594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Què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li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passarà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a la mascota si la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sacsegem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?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81000" y="920977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Com dèiem al principi el </a:t>
            </a:r>
            <a:r>
              <a:rPr lang="ca-ES" sz="1600" dirty="0" err="1">
                <a:latin typeface="Franklin Gothic Book" panose="020B0503020102020204" pitchFamily="34" charset="0"/>
              </a:rPr>
              <a:t>micro:bit</a:t>
            </a:r>
            <a:r>
              <a:rPr lang="ca-ES" sz="1600" dirty="0">
                <a:latin typeface="Franklin Gothic Book" panose="020B0503020102020204" pitchFamily="34" charset="0"/>
              </a:rPr>
              <a:t> té sensors per detectar el moviment. Què li passarà a la cara de la mascota si la sacsegem una mica? Seguirà somrient, però de quina manera...</a:t>
            </a:r>
            <a:endParaRPr lang="es-ES" sz="1600" dirty="0">
              <a:latin typeface="Franklin Gothic Book" panose="020B05030201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37" y="1826138"/>
            <a:ext cx="20669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4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Anem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a dormir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81000" y="920977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Quan es faci fosc voldrem que la mascota s’adormi. I la manera en que li donarem aquesta ordre serà prement al mateix temps els botons A i B. Mostrarem que la mascota </a:t>
            </a:r>
            <a:r>
              <a:rPr lang="ca-ES" sz="1600" dirty="0" err="1">
                <a:latin typeface="Franklin Gothic Book" panose="020B0503020102020204" pitchFamily="34" charset="0"/>
              </a:rPr>
              <a:t>s’en</a:t>
            </a:r>
            <a:r>
              <a:rPr lang="ca-ES" sz="1600" dirty="0">
                <a:latin typeface="Franklin Gothic Book" panose="020B0503020102020204" pitchFamily="34" charset="0"/>
              </a:rPr>
              <a:t> va a dormir amb el missatge “z </a:t>
            </a:r>
            <a:r>
              <a:rPr lang="ca-ES" sz="1600" dirty="0" err="1">
                <a:latin typeface="Franklin Gothic Book" panose="020B0503020102020204" pitchFamily="34" charset="0"/>
              </a:rPr>
              <a:t>z</a:t>
            </a:r>
            <a:r>
              <a:rPr lang="ca-ES" sz="1600" dirty="0">
                <a:latin typeface="Franklin Gothic Book" panose="020B0503020102020204" pitchFamily="34" charset="0"/>
              </a:rPr>
              <a:t> </a:t>
            </a:r>
            <a:r>
              <a:rPr lang="ca-ES" sz="1600" dirty="0" err="1">
                <a:latin typeface="Franklin Gothic Book" panose="020B0503020102020204" pitchFamily="34" charset="0"/>
              </a:rPr>
              <a:t>z</a:t>
            </a:r>
            <a:r>
              <a:rPr lang="ca-ES" sz="1600" dirty="0">
                <a:latin typeface="Franklin Gothic Book" panose="020B0503020102020204" pitchFamily="34" charset="0"/>
              </a:rPr>
              <a:t>”.</a:t>
            </a:r>
            <a:endParaRPr lang="es-ES" sz="1600" dirty="0">
              <a:latin typeface="Franklin Gothic Book" panose="020B05030201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2075217"/>
            <a:ext cx="31813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Canviem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cor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per un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rellotge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? (I)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81000" y="920977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Què us semblaria si enlloc de fer l’animació del cor bategant fem que la mascota vagi contant els segons que passen com en un rellotge digital.</a:t>
            </a:r>
          </a:p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Començarem esborrant el </a:t>
            </a:r>
            <a:r>
              <a:rPr lang="ca-ES" sz="1600" dirty="0" err="1">
                <a:latin typeface="Franklin Gothic Book" panose="020B0503020102020204" pitchFamily="34" charset="0"/>
              </a:rPr>
              <a:t>progama</a:t>
            </a:r>
            <a:r>
              <a:rPr lang="ca-ES" sz="1600" dirty="0">
                <a:latin typeface="Franklin Gothic Book" panose="020B0503020102020204" pitchFamily="34" charset="0"/>
              </a:rPr>
              <a:t> que mostra el cor i tot seguit farem una variable on guardarem el segons.</a:t>
            </a:r>
            <a:endParaRPr lang="es-ES" sz="1600" dirty="0">
              <a:latin typeface="Franklin Gothic Book" panose="020B05030201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3" y="2218092"/>
            <a:ext cx="28479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Història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de les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mascotes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virtuals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3575017" y="2102153"/>
            <a:ext cx="2162115" cy="3515344"/>
            <a:chOff x="3575017" y="1425878"/>
            <a:chExt cx="2162115" cy="3515344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5017" y="1425878"/>
              <a:ext cx="2162115" cy="2687200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798861" y="4633445"/>
              <a:ext cx="171442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b="1" dirty="0" err="1">
                  <a:latin typeface="Franklin Gothic Book" panose="020B0503020102020204" pitchFamily="34" charset="0"/>
                </a:rPr>
                <a:t>Tamagotchi</a:t>
              </a:r>
              <a:r>
                <a:rPr lang="es-ES" b="1" dirty="0">
                  <a:latin typeface="Franklin Gothic Book" panose="020B0503020102020204" pitchFamily="34" charset="0"/>
                </a:rPr>
                <a:t> (1996)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6273601" y="2398402"/>
            <a:ext cx="2333930" cy="3219094"/>
            <a:chOff x="6273601" y="1722127"/>
            <a:chExt cx="2333930" cy="3219094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601" y="1722127"/>
              <a:ext cx="2333930" cy="2094702"/>
            </a:xfrm>
            <a:prstGeom prst="rect">
              <a:avLst/>
            </a:prstGeom>
          </p:spPr>
        </p:pic>
        <p:sp>
          <p:nvSpPr>
            <p:cNvPr id="20" name="Rectángulo 19"/>
            <p:cNvSpPr/>
            <p:nvPr/>
          </p:nvSpPr>
          <p:spPr>
            <a:xfrm>
              <a:off x="6902814" y="4633444"/>
              <a:ext cx="1075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b="1" dirty="0" err="1">
                  <a:latin typeface="Franklin Gothic Book" panose="020B0503020102020204" pitchFamily="34" charset="0"/>
                </a:rPr>
                <a:t>Pou</a:t>
              </a:r>
              <a:r>
                <a:rPr lang="es-ES" b="1" dirty="0">
                  <a:latin typeface="Franklin Gothic Book" panose="020B0503020102020204" pitchFamily="34" charset="0"/>
                </a:rPr>
                <a:t> (2012)</a:t>
              </a: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536469" y="2102153"/>
            <a:ext cx="2502079" cy="3515342"/>
            <a:chOff x="536469" y="1425878"/>
            <a:chExt cx="2502079" cy="3515342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69" y="1425878"/>
              <a:ext cx="2502079" cy="2704676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/>
          </p:nvSpPr>
          <p:spPr>
            <a:xfrm>
              <a:off x="881735" y="4633443"/>
              <a:ext cx="18115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b="1" dirty="0" err="1">
                  <a:latin typeface="Franklin Gothic Book" panose="020B0503020102020204" pitchFamily="34" charset="0"/>
                </a:rPr>
                <a:t>Joc</a:t>
              </a:r>
              <a:r>
                <a:rPr lang="es-ES" b="1" dirty="0">
                  <a:latin typeface="Franklin Gothic Book" panose="020B0503020102020204" pitchFamily="34" charset="0"/>
                </a:rPr>
                <a:t> de la vida (1970)</a:t>
              </a:r>
            </a:p>
          </p:txBody>
        </p:sp>
      </p:grpSp>
      <p:sp>
        <p:nvSpPr>
          <p:cNvPr id="12" name="CuadroTexto 11"/>
          <p:cNvSpPr txBox="1"/>
          <p:nvPr/>
        </p:nvSpPr>
        <p:spPr>
          <a:xfrm>
            <a:off x="381000" y="920977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/>
              <a:t>Una mascota virtual és un tipus de company pels humans, de caràcter artificial. El seu ús principal és el de la companyia i entreteniment, substituint en alguns casos a les mascotes reals. Sovint aquests jocs usen efectes visuals o interaccions realistes per fer que la mascota sembli viva i doni sensació de realisme als usuaris.</a:t>
            </a:r>
            <a:endParaRPr lang="es-ES" sz="1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9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Canviem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cor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per un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rellotge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? (II)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81000" y="920977"/>
            <a:ext cx="838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Quan arranqui el programa caldrà posar el </a:t>
            </a:r>
            <a:r>
              <a:rPr lang="ca-ES" sz="1600" dirty="0" err="1">
                <a:latin typeface="Franklin Gothic Book" panose="020B0503020102020204" pitchFamily="34" charset="0"/>
              </a:rPr>
              <a:t>contador</a:t>
            </a:r>
            <a:r>
              <a:rPr lang="ca-ES" sz="1600" dirty="0">
                <a:latin typeface="Franklin Gothic Book" panose="020B0503020102020204" pitchFamily="34" charset="0"/>
              </a:rPr>
              <a:t> de segons a zero.</a:t>
            </a:r>
            <a:endParaRPr lang="es-ES" sz="1600" dirty="0">
              <a:latin typeface="Franklin Gothic Book" panose="020B05030201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582774"/>
            <a:ext cx="29908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Canviem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cor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per un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rellotge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? (III)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81000" y="920977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Finalment farem el programa que s’executarà per sempre contant els segons i mostrant el seu valor als </a:t>
            </a:r>
            <a:r>
              <a:rPr lang="ca-ES" sz="1600" dirty="0" err="1">
                <a:latin typeface="Franklin Gothic Book" panose="020B0503020102020204" pitchFamily="34" charset="0"/>
              </a:rPr>
              <a:t>LEDs</a:t>
            </a:r>
            <a:r>
              <a:rPr lang="ca-ES" sz="1600" dirty="0">
                <a:latin typeface="Franklin Gothic Book" panose="020B0503020102020204" pitchFamily="34" charset="0"/>
              </a:rPr>
              <a:t>.</a:t>
            </a: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Ara que ja sabeu com ensenyar els segons... Us atreviu a mirar com podríem mostrar la temperatura? Mireu pels blocs a veure si ho trobeu...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1828995"/>
            <a:ext cx="38957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45" y="1544517"/>
            <a:ext cx="3109332" cy="133536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/>
          <a:srcRect r="2362"/>
          <a:stretch/>
        </p:blipFill>
        <p:spPr>
          <a:xfrm>
            <a:off x="5024522" y="3956087"/>
            <a:ext cx="3080483" cy="143155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747" y="3956086"/>
            <a:ext cx="3229733" cy="1409337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5600700" y="1337580"/>
            <a:ext cx="2479073" cy="1804717"/>
            <a:chOff x="5727939" y="1637543"/>
            <a:chExt cx="2009955" cy="1463208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1" t="26566" r="13772" b="26793"/>
            <a:stretch/>
          </p:blipFill>
          <p:spPr>
            <a:xfrm>
              <a:off x="5727939" y="1637543"/>
              <a:ext cx="2009955" cy="1232293"/>
            </a:xfrm>
            <a:prstGeom prst="rect">
              <a:avLst/>
            </a:prstGeom>
          </p:spPr>
        </p:pic>
        <p:sp>
          <p:nvSpPr>
            <p:cNvPr id="16" name="CuadroTexto 15"/>
            <p:cNvSpPr txBox="1"/>
            <p:nvPr/>
          </p:nvSpPr>
          <p:spPr>
            <a:xfrm>
              <a:off x="6142049" y="2801308"/>
              <a:ext cx="1231042" cy="299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800" b="1" dirty="0">
                  <a:solidFill>
                    <a:srgbClr val="0E8DD6"/>
                  </a:solidFill>
                </a:rPr>
                <a:t>#SAP4Good</a:t>
              </a:r>
            </a:p>
          </p:txBody>
        </p:sp>
      </p:grpSp>
      <p:sp>
        <p:nvSpPr>
          <p:cNvPr id="21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s-ES" sz="4400" b="1" dirty="0">
                <a:solidFill>
                  <a:srgbClr val="EFAB00"/>
                </a:solidFill>
                <a:latin typeface="Arial Rounded MT Bold" panose="020F0704030504030204" pitchFamily="34" charset="0"/>
                <a:ea typeface="Questrial"/>
                <a:cs typeface="Questrial"/>
                <a:sym typeface="Questrial"/>
              </a:rPr>
              <a:t>¡Gracias!</a:t>
            </a:r>
            <a:r>
              <a:rPr lang="es-ES" sz="4400" b="1" dirty="0">
                <a:solidFill>
                  <a:schemeClr val="dk1"/>
                </a:solidFill>
                <a:latin typeface="Arial Rounded MT Bold" panose="020F0704030504030204" pitchFamily="34" charset="0"/>
                <a:ea typeface="Questrial"/>
                <a:cs typeface="Questrial"/>
                <a:sym typeface="Questrial"/>
              </a:rPr>
              <a:t>  </a:t>
            </a:r>
            <a:r>
              <a:rPr lang="es-ES" sz="4400" b="1" dirty="0" err="1">
                <a:solidFill>
                  <a:srgbClr val="666666"/>
                </a:solidFill>
                <a:latin typeface="Arial Rounded MT Bold" panose="020F0704030504030204" pitchFamily="34" charset="0"/>
                <a:ea typeface="Questrial"/>
                <a:cs typeface="Questrial"/>
                <a:sym typeface="Questrial"/>
              </a:rPr>
              <a:t>Thank</a:t>
            </a:r>
            <a:r>
              <a:rPr lang="es-ES" sz="4400" b="1" dirty="0">
                <a:solidFill>
                  <a:srgbClr val="666666"/>
                </a:solidFill>
                <a:latin typeface="Arial Rounded MT Bold" panose="020F0704030504030204" pitchFamily="34" charset="0"/>
                <a:ea typeface="Questrial"/>
                <a:cs typeface="Questrial"/>
                <a:sym typeface="Questrial"/>
              </a:rPr>
              <a:t> </a:t>
            </a:r>
            <a:r>
              <a:rPr lang="es-ES" sz="4400" b="1" dirty="0" err="1">
                <a:solidFill>
                  <a:srgbClr val="666666"/>
                </a:solidFill>
                <a:latin typeface="Arial Rounded MT Bold" panose="020F0704030504030204" pitchFamily="34" charset="0"/>
                <a:ea typeface="Questrial"/>
                <a:cs typeface="Questrial"/>
                <a:sym typeface="Questrial"/>
              </a:rPr>
              <a:t>you</a:t>
            </a:r>
            <a:r>
              <a:rPr lang="es-ES" sz="4400" b="1" dirty="0">
                <a:solidFill>
                  <a:srgbClr val="666666"/>
                </a:solidFill>
                <a:latin typeface="Arial Rounded MT Bold" panose="020F0704030504030204" pitchFamily="34" charset="0"/>
                <a:ea typeface="Questrial"/>
                <a:cs typeface="Questrial"/>
                <a:sym typeface="Questrial"/>
              </a:rPr>
              <a:t>!</a:t>
            </a:r>
            <a:r>
              <a:rPr lang="es-ES" sz="4400" b="1" dirty="0">
                <a:solidFill>
                  <a:schemeClr val="dk1"/>
                </a:solidFill>
                <a:latin typeface="Arial Rounded MT Bold" panose="020F0704030504030204" pitchFamily="34" charset="0"/>
                <a:ea typeface="Questrial"/>
                <a:cs typeface="Questrial"/>
                <a:sym typeface="Questrial"/>
              </a:rPr>
              <a:t>  </a:t>
            </a:r>
            <a:r>
              <a:rPr lang="es-ES" sz="4400" b="1" dirty="0" err="1">
                <a:solidFill>
                  <a:srgbClr val="008FD3"/>
                </a:solidFill>
                <a:latin typeface="Arial Rounded MT Bold" panose="020F0704030504030204" pitchFamily="34" charset="0"/>
                <a:ea typeface="Questrial"/>
                <a:cs typeface="Questrial"/>
                <a:sym typeface="Questrial"/>
              </a:rPr>
              <a:t>Gràcies</a:t>
            </a:r>
            <a:r>
              <a:rPr lang="es-ES" sz="4400" b="1" dirty="0">
                <a:solidFill>
                  <a:srgbClr val="008FD3"/>
                </a:solidFill>
                <a:latin typeface="Arial Rounded MT Bold" panose="020F0704030504030204" pitchFamily="34" charset="0"/>
                <a:ea typeface="Questrial"/>
                <a:cs typeface="Questrial"/>
                <a:sym typeface="Questrial"/>
              </a:rPr>
              <a:t>!</a:t>
            </a:r>
            <a:endParaRPr lang="es-ES" sz="4400" b="1" dirty="0">
              <a:solidFill>
                <a:srgbClr val="008FD3"/>
              </a:solidFill>
              <a:latin typeface="Alpha Echo" panose="02000000000000000000" pitchFamily="2" charset="0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26965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Programem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micro:bit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amb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		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93478" y="921902"/>
            <a:ext cx="8334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Els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micro:bits</a:t>
            </a:r>
            <a:r>
              <a:rPr lang="es-ES" dirty="0">
                <a:latin typeface="Franklin Gothic Book" panose="020B0503020102020204" pitchFamily="34" charset="0"/>
              </a:rPr>
              <a:t> també es poden </a:t>
            </a:r>
            <a:r>
              <a:rPr lang="es-ES" dirty="0" err="1">
                <a:latin typeface="Franklin Gothic Book" panose="020B0503020102020204" pitchFamily="34" charset="0"/>
              </a:rPr>
              <a:t>connectar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amb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Scratch</a:t>
            </a:r>
            <a:r>
              <a:rPr lang="es-ES" dirty="0">
                <a:latin typeface="Franklin Gothic Book" panose="020B0503020102020204" pitchFamily="34" charset="0"/>
              </a:rPr>
              <a:t>.</a:t>
            </a:r>
          </a:p>
          <a:p>
            <a:endParaRPr lang="es-ES" dirty="0">
              <a:latin typeface="Franklin Gothic Book" panose="020B05030201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1" y="46446"/>
            <a:ext cx="1638300" cy="551288"/>
          </a:xfrm>
          <a:prstGeom prst="rect">
            <a:avLst/>
          </a:prstGeom>
        </p:spPr>
      </p:pic>
      <p:pic>
        <p:nvPicPr>
          <p:cNvPr id="4" name="scrat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3193" y="1445122"/>
            <a:ext cx="7215430" cy="4284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8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Tamagotchi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(1996)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pic>
        <p:nvPicPr>
          <p:cNvPr id="2" name="Historia del Tamagotch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0560" y="766800"/>
            <a:ext cx="5302881" cy="5302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704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Què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és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un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micro:bit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?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9037"/>
            <a:ext cx="8382000" cy="431591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81000" y="920977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És un ordinador molt petit. Un ordinador és una màquina que accepta una entrada, la processa segons les instruccions emmagatzemades a la memòria i que després produeix una sortida. </a:t>
            </a:r>
            <a:endParaRPr lang="es-ES" sz="1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Programem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micro:bit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amb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MakeCode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93478" y="921902"/>
            <a:ext cx="83348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Ens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connectem</a:t>
            </a:r>
            <a:r>
              <a:rPr lang="es-ES" dirty="0">
                <a:latin typeface="Franklin Gothic Book" panose="020B0503020102020204" pitchFamily="34" charset="0"/>
              </a:rPr>
              <a:t> a la </a:t>
            </a:r>
            <a:r>
              <a:rPr lang="es-ES" dirty="0" err="1">
                <a:latin typeface="Franklin Gothic Book" panose="020B0503020102020204" pitchFamily="34" charset="0"/>
              </a:rPr>
              <a:t>xarxa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Wi</a:t>
            </a:r>
            <a:r>
              <a:rPr lang="es-ES" dirty="0">
                <a:latin typeface="Franklin Gothic Book" panose="020B0503020102020204" pitchFamily="34" charset="0"/>
              </a:rPr>
              <a:t>-Fi de </a:t>
            </a:r>
            <a:r>
              <a:rPr lang="es-ES" dirty="0" err="1">
                <a:latin typeface="Franklin Gothic Book" panose="020B0503020102020204" pitchFamily="34" charset="0"/>
              </a:rPr>
              <a:t>l’escola</a:t>
            </a:r>
            <a:r>
              <a:rPr lang="es-ES" dirty="0">
                <a:latin typeface="Franklin Gothic Book" panose="020B0503020102020204" pitchFamily="34" charset="0"/>
              </a:rPr>
              <a:t>, </a:t>
            </a:r>
            <a:r>
              <a:rPr lang="es-ES" dirty="0" err="1">
                <a:latin typeface="Franklin Gothic Book" panose="020B0503020102020204" pitchFamily="34" charset="0"/>
              </a:rPr>
              <a:t>obrim</a:t>
            </a:r>
            <a:r>
              <a:rPr lang="es-ES" dirty="0">
                <a:latin typeface="Franklin Gothic Book" panose="020B0503020102020204" pitchFamily="34" charset="0"/>
              </a:rPr>
              <a:t> la página </a:t>
            </a:r>
            <a:r>
              <a:rPr lang="en-US" u="sng" dirty="0">
                <a:latin typeface="Franklin Gothic Book" panose="020B0503020102020204" pitchFamily="34" charset="0"/>
                <a:hlinkClick r:id="rId3"/>
              </a:rPr>
              <a:t>https://makecode.microbit.org/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farem</a:t>
            </a:r>
            <a:r>
              <a:rPr lang="en-US" dirty="0">
                <a:latin typeface="Franklin Gothic Book" panose="020B0503020102020204" pitchFamily="34" charset="0"/>
              </a:rPr>
              <a:t> un </a:t>
            </a:r>
            <a:r>
              <a:rPr lang="en-US" dirty="0" err="1">
                <a:latin typeface="Franklin Gothic Book" panose="020B0503020102020204" pitchFamily="34" charset="0"/>
              </a:rPr>
              <a:t>nou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projecte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anomenat</a:t>
            </a:r>
            <a:r>
              <a:rPr lang="en-US" dirty="0">
                <a:latin typeface="Franklin Gothic Book" panose="020B0503020102020204" pitchFamily="34" charset="0"/>
              </a:rPr>
              <a:t> “</a:t>
            </a:r>
            <a:r>
              <a:rPr lang="en-US" dirty="0" err="1">
                <a:latin typeface="Franklin Gothic Book" panose="020B0503020102020204" pitchFamily="34" charset="0"/>
              </a:rPr>
              <a:t>Mascota</a:t>
            </a:r>
            <a:r>
              <a:rPr lang="en-US" dirty="0">
                <a:latin typeface="Franklin Gothic Book" panose="020B0503020102020204" pitchFamily="34" charset="0"/>
              </a:rPr>
              <a:t> virtual”.</a:t>
            </a:r>
            <a:endParaRPr lang="es-ES" dirty="0">
              <a:latin typeface="Franklin Gothic Book" panose="020B0503020102020204" pitchFamily="34" charset="0"/>
            </a:endParaRPr>
          </a:p>
          <a:p>
            <a:endParaRPr lang="es-ES" dirty="0">
              <a:latin typeface="Franklin Gothic Book" panose="020B05030201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64" y="1618604"/>
            <a:ext cx="7305487" cy="4109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Elipse 14"/>
          <p:cNvSpPr/>
          <p:nvPr/>
        </p:nvSpPr>
        <p:spPr>
          <a:xfrm>
            <a:off x="1108164" y="1788249"/>
            <a:ext cx="1583277" cy="15933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3305024" y="1756324"/>
            <a:ext cx="1827692" cy="7392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2691441" y="1881697"/>
            <a:ext cx="869635" cy="3233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1300776" y="3475003"/>
            <a:ext cx="14805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Franklin Gothic Book" panose="020B0503020102020204" pitchFamily="34" charset="0"/>
              </a:rPr>
              <a:t>Simulador de </a:t>
            </a:r>
            <a:r>
              <a:rPr lang="es-ES" dirty="0" err="1">
                <a:latin typeface="Franklin Gothic Book" panose="020B0503020102020204" pitchFamily="34" charset="0"/>
              </a:rPr>
              <a:t>micro:bit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on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podrem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fer</a:t>
            </a:r>
            <a:r>
              <a:rPr lang="es-ES" dirty="0">
                <a:latin typeface="Franklin Gothic Book" panose="020B0503020102020204" pitchFamily="34" charset="0"/>
              </a:rPr>
              <a:t> les </a:t>
            </a:r>
            <a:r>
              <a:rPr lang="es-ES" dirty="0" err="1">
                <a:latin typeface="Franklin Gothic Book" panose="020B0503020102020204" pitchFamily="34" charset="0"/>
              </a:rPr>
              <a:t>proves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sense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necessitat</a:t>
            </a:r>
            <a:r>
              <a:rPr lang="es-ES" dirty="0">
                <a:latin typeface="Franklin Gothic Book" panose="020B0503020102020204" pitchFamily="34" charset="0"/>
              </a:rPr>
              <a:t> de </a:t>
            </a:r>
            <a:r>
              <a:rPr lang="es-ES" dirty="0" err="1">
                <a:latin typeface="Franklin Gothic Book" panose="020B0503020102020204" pitchFamily="34" charset="0"/>
              </a:rPr>
              <a:t>connectar</a:t>
            </a:r>
            <a:r>
              <a:rPr lang="es-ES" dirty="0">
                <a:latin typeface="Franklin Gothic Book" panose="020B0503020102020204" pitchFamily="34" charset="0"/>
              </a:rPr>
              <a:t> res a </a:t>
            </a:r>
            <a:r>
              <a:rPr lang="es-ES" dirty="0" err="1">
                <a:latin typeface="Franklin Gothic Book" panose="020B0503020102020204" pitchFamily="34" charset="0"/>
              </a:rPr>
              <a:t>l’ordinador</a:t>
            </a:r>
            <a:r>
              <a:rPr lang="es-ES" dirty="0">
                <a:latin typeface="Franklin Gothic Book" panose="020B0503020102020204" pitchFamily="34" charset="0"/>
              </a:rPr>
              <a:t> o </a:t>
            </a:r>
            <a:r>
              <a:rPr lang="es-ES" dirty="0" err="1">
                <a:latin typeface="Franklin Gothic Book" panose="020B0503020102020204" pitchFamily="34" charset="0"/>
              </a:rPr>
              <a:t>tablet</a:t>
            </a:r>
            <a:r>
              <a:rPr lang="es-ES" dirty="0">
                <a:latin typeface="Franklin Gothic Book" panose="020B0503020102020204" pitchFamily="34" charset="0"/>
              </a:rPr>
              <a:t>.</a:t>
            </a:r>
          </a:p>
          <a:p>
            <a:endParaRPr lang="es-ES" dirty="0">
              <a:latin typeface="Franklin Gothic Book" panose="020B05030201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44353" y="1984734"/>
            <a:ext cx="28777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Aquesta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és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l’área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on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farem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els</a:t>
            </a:r>
            <a:r>
              <a:rPr lang="es-ES" dirty="0">
                <a:latin typeface="Franklin Gothic Book" panose="020B0503020102020204" pitchFamily="34" charset="0"/>
              </a:rPr>
              <a:t> programes que </a:t>
            </a:r>
            <a:r>
              <a:rPr lang="es-ES" dirty="0" err="1">
                <a:latin typeface="Franklin Gothic Book" panose="020B0503020102020204" pitchFamily="34" charset="0"/>
              </a:rPr>
              <a:t>s’executaràn</a:t>
            </a:r>
            <a:r>
              <a:rPr lang="es-ES" dirty="0">
                <a:latin typeface="Franklin Gothic Book" panose="020B0503020102020204" pitchFamily="34" charset="0"/>
              </a:rPr>
              <a:t> </a:t>
            </a:r>
            <a:r>
              <a:rPr lang="es-ES" dirty="0" err="1">
                <a:latin typeface="Franklin Gothic Book" panose="020B0503020102020204" pitchFamily="34" charset="0"/>
              </a:rPr>
              <a:t>dins</a:t>
            </a:r>
            <a:r>
              <a:rPr lang="es-ES" dirty="0">
                <a:latin typeface="Franklin Gothic Book" panose="020B0503020102020204" pitchFamily="34" charset="0"/>
              </a:rPr>
              <a:t> del </a:t>
            </a:r>
            <a:r>
              <a:rPr lang="es-ES" dirty="0" err="1">
                <a:latin typeface="Franklin Gothic Book" panose="020B0503020102020204" pitchFamily="34" charset="0"/>
              </a:rPr>
              <a:t>micro:bit</a:t>
            </a:r>
            <a:r>
              <a:rPr lang="es-ES" dirty="0">
                <a:latin typeface="Franklin Gothic Book" panose="020B0503020102020204" pitchFamily="34" charset="0"/>
              </a:rPr>
              <a:t>.</a:t>
            </a:r>
          </a:p>
          <a:p>
            <a:endParaRPr lang="es-ES" dirty="0">
              <a:latin typeface="Franklin Gothic Book" panose="020B05030201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430582" y="4525797"/>
            <a:ext cx="2660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Conjunt</a:t>
            </a:r>
            <a:r>
              <a:rPr lang="es-ES" dirty="0">
                <a:latin typeface="Franklin Gothic Book" panose="020B0503020102020204" pitchFamily="34" charset="0"/>
              </a:rPr>
              <a:t> de blocs de </a:t>
            </a:r>
            <a:r>
              <a:rPr lang="es-ES" dirty="0" err="1">
                <a:latin typeface="Franklin Gothic Book" panose="020B0503020102020204" pitchFamily="34" charset="0"/>
              </a:rPr>
              <a:t>programació</a:t>
            </a:r>
            <a:endParaRPr lang="es-ES" dirty="0">
              <a:latin typeface="Franklin Gothic Book" panose="020B0503020102020204" pitchFamily="34" charset="0"/>
            </a:endParaRPr>
          </a:p>
          <a:p>
            <a:endParaRPr lang="es-E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89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Quina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és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la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vostra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mascota preferida?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644996" y="1516184"/>
            <a:ext cx="1154671" cy="4225804"/>
            <a:chOff x="590309" y="1472445"/>
            <a:chExt cx="942975" cy="345105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t="9784" b="45650"/>
            <a:stretch/>
          </p:blipFill>
          <p:spPr>
            <a:xfrm>
              <a:off x="590309" y="1472445"/>
              <a:ext cx="942975" cy="199084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10845" t="61808" b="4194"/>
            <a:stretch/>
          </p:blipFill>
          <p:spPr>
            <a:xfrm>
              <a:off x="596900" y="3404751"/>
              <a:ext cx="840707" cy="1518744"/>
            </a:xfrm>
            <a:prstGeom prst="rect">
              <a:avLst/>
            </a:prstGeom>
          </p:spPr>
        </p:pic>
      </p:grpSp>
      <p:sp>
        <p:nvSpPr>
          <p:cNvPr id="7" name="Rectángulo 6"/>
          <p:cNvSpPr/>
          <p:nvPr/>
        </p:nvSpPr>
        <p:spPr>
          <a:xfrm>
            <a:off x="2799667" y="1645724"/>
            <a:ext cx="62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Conill</a:t>
            </a:r>
            <a:endParaRPr lang="es-ES" dirty="0">
              <a:latin typeface="Franklin Gothic Book" panose="020B05030201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799667" y="2236482"/>
            <a:ext cx="62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Franklin Gothic Book" panose="020B0503020102020204" pitchFamily="34" charset="0"/>
              </a:rPr>
              <a:t>Vaca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792047" y="2827240"/>
            <a:ext cx="62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Ànec</a:t>
            </a:r>
            <a:endParaRPr lang="es-ES" dirty="0">
              <a:latin typeface="Franklin Gothic Book" panose="020B05030201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776807" y="3417998"/>
            <a:ext cx="876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Franklin Gothic Book" panose="020B0503020102020204" pitchFamily="34" charset="0"/>
              </a:rPr>
              <a:t>Tortuga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776807" y="4008756"/>
            <a:ext cx="9601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Papallona</a:t>
            </a:r>
            <a:endParaRPr lang="es-ES" dirty="0">
              <a:latin typeface="Franklin Gothic Book" panose="020B05030201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69187" y="4599514"/>
            <a:ext cx="883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Girafa</a:t>
            </a:r>
            <a:endParaRPr lang="es-ES" dirty="0">
              <a:latin typeface="Franklin Gothic Book" panose="020B05030201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99667" y="5190272"/>
            <a:ext cx="62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Franklin Gothic Book" panose="020B0503020102020204" pitchFamily="34" charset="0"/>
              </a:rPr>
              <a:t>Serp</a:t>
            </a:r>
            <a:endParaRPr lang="es-ES" dirty="0">
              <a:latin typeface="Franklin Gothic Book" panose="020B05030201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215" y="2756010"/>
            <a:ext cx="2419350" cy="1323975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381000" y="920977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Quan s’inicia el </a:t>
            </a:r>
            <a:r>
              <a:rPr lang="ca-ES" sz="1600" dirty="0" err="1">
                <a:latin typeface="Franklin Gothic Book" panose="020B0503020102020204" pitchFamily="34" charset="0"/>
              </a:rPr>
              <a:t>micro:bit</a:t>
            </a:r>
            <a:r>
              <a:rPr lang="ca-ES" sz="1600" dirty="0">
                <a:latin typeface="Franklin Gothic Book" panose="020B0503020102020204" pitchFamily="34" charset="0"/>
              </a:rPr>
              <a:t> volem mostrar quin és el símbol que representa a la mascota. Trieu un d’aquests:</a:t>
            </a:r>
          </a:p>
        </p:txBody>
      </p:sp>
    </p:spTree>
    <p:extLst>
      <p:ext uri="{BB962C8B-B14F-4D97-AF65-F5344CB8AC3E}">
        <p14:creationId xmlns:p14="http://schemas.microsoft.com/office/powerpoint/2010/main" val="70525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Com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es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diu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la mascota?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77" y="1975909"/>
            <a:ext cx="3019425" cy="22479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8928" y="2638136"/>
            <a:ext cx="17511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Mostrar mascota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848927" y="4113502"/>
            <a:ext cx="17511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Mostrar </a:t>
            </a:r>
            <a:r>
              <a:rPr lang="es-ES" dirty="0" err="1"/>
              <a:t>nom</a:t>
            </a:r>
            <a:r>
              <a:rPr lang="es-ES" dirty="0"/>
              <a:t>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848926" y="3375819"/>
            <a:ext cx="17511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Esperar 2 </a:t>
            </a:r>
            <a:r>
              <a:rPr lang="es-ES" dirty="0" err="1"/>
              <a:t>segons</a:t>
            </a:r>
            <a:endParaRPr lang="es-ES" dirty="0"/>
          </a:p>
        </p:txBody>
      </p:sp>
      <p:cxnSp>
        <p:nvCxnSpPr>
          <p:cNvPr id="10" name="Conector recto de flecha 9"/>
          <p:cNvCxnSpPr>
            <a:stCxn id="5" idx="2"/>
            <a:endCxn id="8" idx="0"/>
          </p:cNvCxnSpPr>
          <p:nvPr/>
        </p:nvCxnSpPr>
        <p:spPr>
          <a:xfrm flipH="1">
            <a:off x="2724508" y="2945913"/>
            <a:ext cx="2" cy="429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8" idx="2"/>
            <a:endCxn id="7" idx="0"/>
          </p:cNvCxnSpPr>
          <p:nvPr/>
        </p:nvCxnSpPr>
        <p:spPr>
          <a:xfrm>
            <a:off x="2724508" y="3683596"/>
            <a:ext cx="1" cy="429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1848925" y="1900453"/>
            <a:ext cx="17511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Al iniciar </a:t>
            </a:r>
            <a:r>
              <a:rPr lang="es-ES" dirty="0" err="1"/>
              <a:t>micro:bit</a:t>
            </a:r>
            <a:endParaRPr lang="es-ES" dirty="0"/>
          </a:p>
        </p:txBody>
      </p:sp>
      <p:cxnSp>
        <p:nvCxnSpPr>
          <p:cNvPr id="20" name="Conector recto de flecha 19"/>
          <p:cNvCxnSpPr>
            <a:stCxn id="15" idx="2"/>
            <a:endCxn id="5" idx="0"/>
          </p:cNvCxnSpPr>
          <p:nvPr/>
        </p:nvCxnSpPr>
        <p:spPr>
          <a:xfrm>
            <a:off x="2724507" y="2208230"/>
            <a:ext cx="3" cy="429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381000" y="920977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Farem el programa d’inici una mica més llarg. Després de mostrar el dibuix de la mascota voldrem escriure el nom de la mascota.</a:t>
            </a:r>
          </a:p>
        </p:txBody>
      </p:sp>
    </p:spTree>
    <p:extLst>
      <p:ext uri="{BB962C8B-B14F-4D97-AF65-F5344CB8AC3E}">
        <p14:creationId xmlns:p14="http://schemas.microsoft.com/office/powerpoint/2010/main" val="80279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Connectem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micro:bit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(PC)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0" y="1750646"/>
            <a:ext cx="7351200" cy="3197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uadroTexto 3"/>
          <p:cNvSpPr txBox="1"/>
          <p:nvPr/>
        </p:nvSpPr>
        <p:spPr>
          <a:xfrm>
            <a:off x="381000" y="920977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Només cal connectar els dos extrems del cable USB: un al </a:t>
            </a:r>
            <a:r>
              <a:rPr lang="ca-ES" sz="1600" dirty="0" err="1">
                <a:latin typeface="Franklin Gothic Book" panose="020B0503020102020204" pitchFamily="34" charset="0"/>
              </a:rPr>
              <a:t>micro:bit</a:t>
            </a:r>
            <a:r>
              <a:rPr lang="ca-ES" sz="1600" dirty="0">
                <a:latin typeface="Franklin Gothic Book" panose="020B0503020102020204" pitchFamily="34" charset="0"/>
              </a:rPr>
              <a:t> i l’altre a l’ordinador tal com surt en aquest vídeo.</a:t>
            </a:r>
          </a:p>
        </p:txBody>
      </p:sp>
    </p:spTree>
    <p:extLst>
      <p:ext uri="{BB962C8B-B14F-4D97-AF65-F5344CB8AC3E}">
        <p14:creationId xmlns:p14="http://schemas.microsoft.com/office/powerpoint/2010/main" val="262365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78" y="4232533"/>
            <a:ext cx="3992094" cy="1785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76275" y="846792"/>
            <a:ext cx="79152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600" dirty="0">
                <a:latin typeface="Franklin Gothic Book" panose="020B0503020102020204" pitchFamily="34" charset="0"/>
              </a:rPr>
              <a:t>La connexió entre </a:t>
            </a:r>
            <a:r>
              <a:rPr lang="ca-ES" sz="1600" dirty="0" err="1">
                <a:latin typeface="Franklin Gothic Book" panose="020B0503020102020204" pitchFamily="34" charset="0"/>
              </a:rPr>
              <a:t>micro:bit</a:t>
            </a:r>
            <a:r>
              <a:rPr lang="ca-ES" sz="1600" dirty="0">
                <a:latin typeface="Franklin Gothic Book" panose="020B0503020102020204" pitchFamily="34" charset="0"/>
              </a:rPr>
              <a:t> i </a:t>
            </a:r>
            <a:r>
              <a:rPr lang="ca-ES" sz="1600" dirty="0" err="1">
                <a:latin typeface="Franklin Gothic Book" panose="020B0503020102020204" pitchFamily="34" charset="0"/>
              </a:rPr>
              <a:t>tablet</a:t>
            </a:r>
            <a:r>
              <a:rPr lang="ca-ES" sz="1600" dirty="0">
                <a:latin typeface="Franklin Gothic Book" panose="020B0503020102020204" pitchFamily="34" charset="0"/>
              </a:rPr>
              <a:t> serà </a:t>
            </a:r>
            <a:r>
              <a:rPr lang="ca-ES" sz="1600" dirty="0" err="1">
                <a:latin typeface="Franklin Gothic Book" panose="020B0503020102020204" pitchFamily="34" charset="0"/>
              </a:rPr>
              <a:t>inalàmbrica</a:t>
            </a:r>
            <a:r>
              <a:rPr lang="ca-ES" sz="1600" dirty="0">
                <a:latin typeface="Franklin Gothic Book" panose="020B0503020102020204" pitchFamily="34" charset="0"/>
              </a:rPr>
              <a:t>. Seguirem aquests passos:</a:t>
            </a:r>
          </a:p>
          <a:p>
            <a:pPr algn="just"/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ca-ES" sz="1600" dirty="0">
                <a:latin typeface="Franklin Gothic Book" panose="020B0503020102020204" pitchFamily="34" charset="0"/>
              </a:rPr>
              <a:t>Cal descarregar e instal·lar </a:t>
            </a:r>
            <a:r>
              <a:rPr lang="ca-ES" sz="1600" dirty="0" err="1">
                <a:latin typeface="Franklin Gothic Book" panose="020B0503020102020204" pitchFamily="34" charset="0"/>
              </a:rPr>
              <a:t>l’app</a:t>
            </a:r>
            <a:r>
              <a:rPr lang="ca-ES" sz="1600" dirty="0">
                <a:latin typeface="Franklin Gothic Book" panose="020B0503020102020204" pitchFamily="34" charset="0"/>
              </a:rPr>
              <a:t> </a:t>
            </a:r>
            <a:r>
              <a:rPr lang="ca-ES" sz="1600" dirty="0" err="1">
                <a:latin typeface="Franklin Gothic Book" panose="020B0503020102020204" pitchFamily="34" charset="0"/>
              </a:rPr>
              <a:t>micro:bit</a:t>
            </a:r>
            <a:r>
              <a:rPr lang="ca-ES" sz="1600" dirty="0">
                <a:latin typeface="Franklin Gothic Book" panose="020B0503020102020204" pitchFamily="34" charset="0"/>
              </a:rPr>
              <a:t> des de </a:t>
            </a:r>
            <a:r>
              <a:rPr lang="ca-ES" sz="1600" dirty="0" err="1">
                <a:latin typeface="Franklin Gothic Book" panose="020B0503020102020204" pitchFamily="34" charset="0"/>
              </a:rPr>
              <a:t>Google</a:t>
            </a:r>
            <a:r>
              <a:rPr lang="ca-ES" sz="1600" dirty="0">
                <a:latin typeface="Franklin Gothic Book" panose="020B0503020102020204" pitchFamily="34" charset="0"/>
              </a:rPr>
              <a:t> Play</a:t>
            </a:r>
          </a:p>
          <a:p>
            <a:pPr marL="342900" indent="-342900" algn="just">
              <a:buAutoNum type="arabicPeriod"/>
            </a:pP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/>
            </a:pP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/>
            </a:pP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/>
            </a:pP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/>
            </a:pP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/>
            </a:pP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/>
            </a:pP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/>
            </a:pP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/>
            </a:pPr>
            <a:endParaRPr lang="ca-ES" sz="1600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s-ES" sz="1600" dirty="0">
                <a:latin typeface="Franklin Gothic Book" panose="020B0503020102020204" pitchFamily="34" charset="0"/>
              </a:rPr>
              <a:t>En </a:t>
            </a:r>
            <a:r>
              <a:rPr lang="es-ES" sz="1600" dirty="0" err="1">
                <a:latin typeface="Franklin Gothic Book" panose="020B0503020102020204" pitchFamily="34" charset="0"/>
              </a:rPr>
              <a:t>aquest</a:t>
            </a:r>
            <a:r>
              <a:rPr lang="es-ES" sz="1600" dirty="0">
                <a:latin typeface="Franklin Gothic Book" panose="020B0503020102020204" pitchFamily="34" charset="0"/>
              </a:rPr>
              <a:t> cas cal alimentar el </a:t>
            </a:r>
            <a:r>
              <a:rPr lang="es-ES" sz="1600" dirty="0" err="1">
                <a:latin typeface="Franklin Gothic Book" panose="020B0503020102020204" pitchFamily="34" charset="0"/>
              </a:rPr>
              <a:t>micro:bit</a:t>
            </a:r>
            <a:r>
              <a:rPr lang="es-ES" sz="1600" dirty="0">
                <a:latin typeface="Franklin Gothic Book" panose="020B0503020102020204" pitchFamily="34" charset="0"/>
              </a:rPr>
              <a:t> </a:t>
            </a:r>
            <a:r>
              <a:rPr lang="es-ES" sz="1600" dirty="0" err="1">
                <a:latin typeface="Franklin Gothic Book" panose="020B0503020102020204" pitchFamily="34" charset="0"/>
              </a:rPr>
              <a:t>amb</a:t>
            </a:r>
            <a:r>
              <a:rPr lang="es-ES" sz="1600" dirty="0">
                <a:latin typeface="Franklin Gothic Book" panose="020B0503020102020204" pitchFamily="34" charset="0"/>
              </a:rPr>
              <a:t> piles i el </a:t>
            </a:r>
            <a:r>
              <a:rPr lang="es-ES" sz="1600" dirty="0" err="1">
                <a:latin typeface="Franklin Gothic Book" panose="020B0503020102020204" pitchFamily="34" charset="0"/>
              </a:rPr>
              <a:t>posarem</a:t>
            </a:r>
            <a:r>
              <a:rPr lang="es-ES" sz="1600" dirty="0">
                <a:latin typeface="Franklin Gothic Book" panose="020B0503020102020204" pitchFamily="34" charset="0"/>
              </a:rPr>
              <a:t> en </a:t>
            </a:r>
            <a:r>
              <a:rPr lang="es-ES" sz="1600" dirty="0" err="1">
                <a:latin typeface="Franklin Gothic Book" panose="020B0503020102020204" pitchFamily="34" charset="0"/>
              </a:rPr>
              <a:t>mode</a:t>
            </a:r>
            <a:r>
              <a:rPr lang="es-ES" sz="1600" dirty="0">
                <a:latin typeface="Franklin Gothic Book" panose="020B0503020102020204" pitchFamily="34" charset="0"/>
              </a:rPr>
              <a:t> Bluetooth </a:t>
            </a:r>
            <a:r>
              <a:rPr lang="es-ES" sz="1600" dirty="0" err="1">
                <a:latin typeface="Franklin Gothic Book" panose="020B0503020102020204" pitchFamily="34" charset="0"/>
              </a:rPr>
              <a:t>prement</a:t>
            </a:r>
            <a:r>
              <a:rPr lang="es-ES" sz="1600" dirty="0">
                <a:latin typeface="Franklin Gothic Book" panose="020B0503020102020204" pitchFamily="34" charset="0"/>
              </a:rPr>
              <a:t> </a:t>
            </a:r>
            <a:r>
              <a:rPr lang="es-ES" sz="1600" dirty="0" err="1">
                <a:latin typeface="Franklin Gothic Book" panose="020B0503020102020204" pitchFamily="34" charset="0"/>
              </a:rPr>
              <a:t>els</a:t>
            </a:r>
            <a:r>
              <a:rPr lang="es-ES" sz="1600" dirty="0">
                <a:latin typeface="Franklin Gothic Book" panose="020B0503020102020204" pitchFamily="34" charset="0"/>
              </a:rPr>
              <a:t> </a:t>
            </a:r>
            <a:r>
              <a:rPr lang="es-ES" sz="1600" dirty="0" err="1">
                <a:latin typeface="Franklin Gothic Book" panose="020B0503020102020204" pitchFamily="34" charset="0"/>
              </a:rPr>
              <a:t>botons</a:t>
            </a:r>
            <a:r>
              <a:rPr lang="es-ES" sz="1600" dirty="0">
                <a:latin typeface="Franklin Gothic Book" panose="020B0503020102020204" pitchFamily="34" charset="0"/>
              </a:rPr>
              <a:t> A, B (</a:t>
            </a:r>
            <a:r>
              <a:rPr lang="es-ES" sz="1600" dirty="0" err="1">
                <a:latin typeface="Franklin Gothic Book" panose="020B0503020102020204" pitchFamily="34" charset="0"/>
              </a:rPr>
              <a:t>part</a:t>
            </a:r>
            <a:r>
              <a:rPr lang="es-ES" sz="1600" dirty="0">
                <a:latin typeface="Franklin Gothic Book" panose="020B0503020102020204" pitchFamily="34" charset="0"/>
              </a:rPr>
              <a:t> </a:t>
            </a:r>
            <a:r>
              <a:rPr lang="es-ES" sz="1600" dirty="0" err="1">
                <a:latin typeface="Franklin Gothic Book" panose="020B0503020102020204" pitchFamily="34" charset="0"/>
              </a:rPr>
              <a:t>davant</a:t>
            </a:r>
            <a:r>
              <a:rPr lang="es-ES" sz="1600" dirty="0">
                <a:latin typeface="Franklin Gothic Book" panose="020B0503020102020204" pitchFamily="34" charset="0"/>
              </a:rPr>
              <a:t>) i </a:t>
            </a:r>
            <a:r>
              <a:rPr lang="es-ES" sz="1600" dirty="0" err="1">
                <a:latin typeface="Franklin Gothic Book" panose="020B0503020102020204" pitchFamily="34" charset="0"/>
              </a:rPr>
              <a:t>reset</a:t>
            </a:r>
            <a:r>
              <a:rPr lang="es-ES" sz="1600" dirty="0">
                <a:latin typeface="Franklin Gothic Book" panose="020B0503020102020204" pitchFamily="34" charset="0"/>
              </a:rPr>
              <a:t> (</a:t>
            </a:r>
            <a:r>
              <a:rPr lang="es-ES" sz="1600" dirty="0" err="1">
                <a:latin typeface="Franklin Gothic Book" panose="020B0503020102020204" pitchFamily="34" charset="0"/>
              </a:rPr>
              <a:t>part</a:t>
            </a:r>
            <a:r>
              <a:rPr lang="es-ES" sz="1600" dirty="0">
                <a:latin typeface="Franklin Gothic Book" panose="020B0503020102020204" pitchFamily="34" charset="0"/>
              </a:rPr>
              <a:t> </a:t>
            </a:r>
            <a:r>
              <a:rPr lang="es-ES" sz="1600" dirty="0" err="1">
                <a:latin typeface="Franklin Gothic Book" panose="020B0503020102020204" pitchFamily="34" charset="0"/>
              </a:rPr>
              <a:t>darrera</a:t>
            </a:r>
            <a:r>
              <a:rPr lang="es-ES" sz="1600" dirty="0">
                <a:latin typeface="Franklin Gothic Book" panose="020B0503020102020204" pitchFamily="34" charset="0"/>
              </a:rPr>
              <a:t>):</a:t>
            </a:r>
            <a:endParaRPr lang="ca-ES" sz="1600" dirty="0">
              <a:latin typeface="Franklin Gothic Book" panose="020B0503020102020204" pitchFamily="34" charset="0"/>
            </a:endParaRPr>
          </a:p>
        </p:txBody>
      </p:sp>
      <p:sp>
        <p:nvSpPr>
          <p:cNvPr id="6" name="Shape 94"/>
          <p:cNvSpPr txBox="1"/>
          <p:nvPr/>
        </p:nvSpPr>
        <p:spPr>
          <a:xfrm>
            <a:off x="6430" y="12958"/>
            <a:ext cx="9137570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Connectem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el </a:t>
            </a:r>
            <a:r>
              <a:rPr lang="es-ES" sz="3200" b="1" dirty="0" err="1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micro:bit</a:t>
            </a:r>
            <a:r>
              <a:rPr lang="es-ES" sz="3200" b="1" dirty="0">
                <a:solidFill>
                  <a:schemeClr val="dk1"/>
                </a:solidFill>
                <a:latin typeface="Franklin Gothic Book" panose="020B0503020102020204" pitchFamily="34" charset="0"/>
                <a:ea typeface="Questrial"/>
                <a:cs typeface="Calibri" panose="020F0502020204030204" pitchFamily="34" charset="0"/>
                <a:sym typeface="Questrial"/>
              </a:rPr>
              <a:t> (Android)</a:t>
            </a:r>
            <a:endParaRPr lang="es-ES" sz="3200" b="1" i="0" u="none" strike="noStrike" cap="none" baseline="0" dirty="0">
              <a:solidFill>
                <a:schemeClr val="dk1"/>
              </a:solidFill>
              <a:latin typeface="Franklin Gothic Book" panose="020B0503020102020204" pitchFamily="34" charset="0"/>
              <a:ea typeface="Questrial"/>
              <a:cs typeface="Calibri" panose="020F0502020204030204" pitchFamily="34" charset="0"/>
              <a:sym typeface="Quest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821" y="1671121"/>
            <a:ext cx="2618358" cy="2094687"/>
          </a:xfrm>
          <a:prstGeom prst="rect">
            <a:avLst/>
          </a:prstGeom>
        </p:spPr>
      </p:pic>
      <p:sp>
        <p:nvSpPr>
          <p:cNvPr id="5" name="AutoShape 2" descr="Resultado de imagen de micro bit with batteries"/>
          <p:cNvSpPr>
            <a:spLocks noChangeAspect="1" noChangeArrowheads="1"/>
          </p:cNvSpPr>
          <p:nvPr/>
        </p:nvSpPr>
        <p:spPr bwMode="auto">
          <a:xfrm>
            <a:off x="155575" y="-18288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4" descr="Resultado de imagen de micro bit with batteries"/>
          <p:cNvSpPr>
            <a:spLocks noChangeAspect="1" noChangeArrowheads="1"/>
          </p:cNvSpPr>
          <p:nvPr/>
        </p:nvSpPr>
        <p:spPr bwMode="auto">
          <a:xfrm>
            <a:off x="307975" y="-16764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6" descr="Resultado de imagen de micro bit with batteries"/>
          <p:cNvSpPr>
            <a:spLocks noChangeAspect="1" noChangeArrowheads="1"/>
          </p:cNvSpPr>
          <p:nvPr/>
        </p:nvSpPr>
        <p:spPr bwMode="auto">
          <a:xfrm>
            <a:off x="460375" y="-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1" y="4384933"/>
            <a:ext cx="2298699" cy="153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2713</TotalTime>
  <Words>920</Words>
  <Application>Microsoft Office PowerPoint</Application>
  <PresentationFormat>On-screen Show (4:3)</PresentationFormat>
  <Paragraphs>121</Paragraphs>
  <Slides>23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 Rounded MT Bold</vt:lpstr>
      <vt:lpstr>Calibri Light</vt:lpstr>
      <vt:lpstr>Arial</vt:lpstr>
      <vt:lpstr>Alpha Echo</vt:lpstr>
      <vt:lpstr>Calibri</vt:lpstr>
      <vt:lpstr>Anna Roman</vt:lpstr>
      <vt:lpstr>Franklin Gothic Book</vt:lpstr>
      <vt:lpstr>Tema de Office</vt:lpstr>
      <vt:lpstr>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Jordi.Coll</dc:creator>
  <cp:lastModifiedBy>Abel Martinez Guillen</cp:lastModifiedBy>
  <cp:revision>276</cp:revision>
  <dcterms:modified xsi:type="dcterms:W3CDTF">2022-05-18T14:35:39Z</dcterms:modified>
</cp:coreProperties>
</file>